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gif>
</file>

<file path=ppt/media/image1.jpeg>
</file>

<file path=ppt/media/image1.png>
</file>

<file path=ppt/media/image1.tif>
</file>

<file path=ppt/media/image2.jpeg>
</file>

<file path=ppt/media/image2.png>
</file>

<file path=ppt/media/image2.tif>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Point students to the rich datasets provided on the EPA web pages.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Discuss other choices for analysis.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This sample is just one possibility!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Assignment: present a different exploration of the EPA CO dataset</a:t>
            </a:r>
          </a:p>
          <a:p>
            <a:pPr/>
            <a:r>
              <a:t>Consider: </a:t>
            </a:r>
          </a:p>
          <a:p>
            <a:pPr/>
            <a:r>
              <a:t>plotting the changes at different places</a:t>
            </a:r>
          </a:p>
          <a:p>
            <a:pPr/>
            <a:r>
              <a:t>finding correlated temporal developments</a:t>
            </a:r>
          </a:p>
          <a:p>
            <a:pPr/>
            <a:r>
              <a:t>finding clusters with fast and slow decrease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What other pollution looks important?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This visualization will be recreated during the lecture.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Geographical information: discuss handling in Scala (GeoJSON) and Python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Data-time: discuss handling in Scala, Python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What other choices would we have? Max value: better or worse?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How would we use these data fields to give better visualization?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Review the other kernels for this dataset.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By now, students should be proficient in using Pandas.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g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atial-analyst.net/book/system/files/Hengl_2009_GEOSTATe2c1w.pdf" TargetMode="External"/><Relationship Id="rId3" Type="http://schemas.openxmlformats.org/officeDocument/2006/relationships/hyperlink" Target="https://www.spatialanalysisonline.com/HTML/index.html?spatial_sampling2.htm"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2.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Data fields"/>
          <p:cNvSpPr txBox="1"/>
          <p:nvPr>
            <p:ph type="title"/>
          </p:nvPr>
        </p:nvSpPr>
        <p:spPr>
          <a:prstGeom prst="rect">
            <a:avLst/>
          </a:prstGeom>
        </p:spPr>
        <p:txBody>
          <a:bodyPr/>
          <a:lstStyle/>
          <a:p>
            <a:pPr/>
            <a:r>
              <a:t>Data fields</a:t>
            </a:r>
          </a:p>
        </p:txBody>
      </p:sp>
      <p:sp>
        <p:nvSpPr>
          <p:cNvPr id="165"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66"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Data fields"/>
          <p:cNvSpPr txBox="1"/>
          <p:nvPr>
            <p:ph type="title"/>
          </p:nvPr>
        </p:nvSpPr>
        <p:spPr>
          <a:prstGeom prst="rect">
            <a:avLst/>
          </a:prstGeom>
        </p:spPr>
        <p:txBody>
          <a:bodyPr/>
          <a:lstStyle/>
          <a:p>
            <a:pPr/>
            <a:r>
              <a:t>Data fields</a:t>
            </a:r>
          </a:p>
        </p:txBody>
      </p:sp>
      <p:sp>
        <p:nvSpPr>
          <p:cNvPr id="171"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72"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Data fields"/>
          <p:cNvSpPr txBox="1"/>
          <p:nvPr>
            <p:ph type="title"/>
          </p:nvPr>
        </p:nvSpPr>
        <p:spPr>
          <a:prstGeom prst="rect">
            <a:avLst/>
          </a:prstGeom>
        </p:spPr>
        <p:txBody>
          <a:bodyPr/>
          <a:lstStyle/>
          <a:p>
            <a:pPr/>
            <a:r>
              <a:t>Data fields</a:t>
            </a:r>
          </a:p>
        </p:txBody>
      </p:sp>
      <p:sp>
        <p:nvSpPr>
          <p:cNvPr id="177"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78"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The “Feature engineering” Kernel"/>
          <p:cNvSpPr txBox="1"/>
          <p:nvPr>
            <p:ph type="title"/>
          </p:nvPr>
        </p:nvSpPr>
        <p:spPr>
          <a:prstGeom prst="rect">
            <a:avLst/>
          </a:prstGeom>
        </p:spPr>
        <p:txBody>
          <a:bodyPr/>
          <a:lstStyle>
            <a:lvl1pPr defTabSz="896111">
              <a:defRPr sz="4312"/>
            </a:lvl1pPr>
          </a:lstStyle>
          <a:p>
            <a:pPr/>
            <a:r>
              <a:t>The “Feature engineering” Kernel</a:t>
            </a:r>
          </a:p>
        </p:txBody>
      </p:sp>
      <p:sp>
        <p:nvSpPr>
          <p:cNvPr id="183" name="Kaggle supports datasets and kernels…"/>
          <p:cNvSpPr txBox="1"/>
          <p:nvPr>
            <p:ph type="body" idx="1"/>
          </p:nvPr>
        </p:nvSpPr>
        <p:spPr>
          <a:prstGeom prst="rect">
            <a:avLst/>
          </a:prstGeom>
        </p:spPr>
        <p:txBody>
          <a:bodyPr/>
          <a:lstStyle/>
          <a:p>
            <a:pPr marL="339470" indent="-339470" defTabSz="905255">
              <a:defRPr sz="3168"/>
            </a:pPr>
            <a:r>
              <a:t>Kaggle supports datasets and kernels</a:t>
            </a:r>
          </a:p>
          <a:p>
            <a:pPr marL="339470" indent="-339470" defTabSz="905255">
              <a:defRPr sz="3168"/>
            </a:pPr>
            <a:r>
              <a:t>Kernels are scripts for performing some operation on a dataset</a:t>
            </a:r>
          </a:p>
          <a:p>
            <a:pPr marL="339470" indent="-339470" defTabSz="905255">
              <a:defRPr sz="3168"/>
            </a:pPr>
            <a:r>
              <a:t>The “EPA CO dataset” has an attached kernel that reads the data, plots it geographically, and starts analyzing it with sklearn</a:t>
            </a:r>
          </a:p>
          <a:p>
            <a:pPr marL="339470" indent="-339470" defTabSz="905255">
              <a:defRPr sz="3168"/>
            </a:pPr>
            <a:r>
              <a:t>Start from the “Feature Engineering” kernel:</a:t>
            </a:r>
          </a:p>
        </p:txBody>
      </p:sp>
      <p:sp>
        <p:nvSpPr>
          <p:cNvPr id="184" name="https://www.kaggle.com/dronio/feature-engineering?scriptVersionId=1341036"/>
          <p:cNvSpPr txBox="1"/>
          <p:nvPr/>
        </p:nvSpPr>
        <p:spPr>
          <a:xfrm>
            <a:off x="849605" y="5480941"/>
            <a:ext cx="7900428"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https://www.kaggle.com/dronio/feature-engineering?scriptVersionId=1341036</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First look at the data with Pandas"/>
          <p:cNvSpPr txBox="1"/>
          <p:nvPr>
            <p:ph type="title"/>
          </p:nvPr>
        </p:nvSpPr>
        <p:spPr>
          <a:prstGeom prst="rect">
            <a:avLst/>
          </a:prstGeom>
        </p:spPr>
        <p:txBody>
          <a:bodyPr/>
          <a:lstStyle/>
          <a:p>
            <a:pPr/>
            <a:r>
              <a:t>First look at the data with Pandas</a:t>
            </a:r>
          </a:p>
        </p:txBody>
      </p:sp>
      <p:pic>
        <p:nvPicPr>
          <p:cNvPr id="189" name="Picture Placeholder 2" descr="Picture Placeholder 2"/>
          <p:cNvPicPr>
            <a:picLocks noChangeAspect="1"/>
          </p:cNvPicPr>
          <p:nvPr>
            <p:ph type="pic" idx="13"/>
          </p:nvPr>
        </p:nvPicPr>
        <p:blipFill>
          <a:blip r:embed="rId3">
            <a:extLst/>
          </a:blip>
          <a:srcRect l="0" t="0" r="0" b="0"/>
          <a:stretch>
            <a:fillRect/>
          </a:stretch>
        </p:blipFill>
        <p:spPr>
          <a:xfrm>
            <a:off x="1230323" y="1058266"/>
            <a:ext cx="6683253" cy="1806874"/>
          </a:xfrm>
          <a:prstGeom prst="rect">
            <a:avLst/>
          </a:prstGeom>
        </p:spPr>
      </p:pic>
      <p:sp>
        <p:nvSpPr>
          <p:cNvPr id="190"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91" name="Picture Placeholder 2" descr="Picture Placeholder 2"/>
          <p:cNvPicPr>
            <a:picLocks noChangeAspect="1"/>
          </p:cNvPicPr>
          <p:nvPr/>
        </p:nvPicPr>
        <p:blipFill>
          <a:blip r:embed="rId4">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What can we do with the data?"/>
          <p:cNvSpPr txBox="1"/>
          <p:nvPr>
            <p:ph type="title"/>
          </p:nvPr>
        </p:nvSpPr>
        <p:spPr>
          <a:prstGeom prst="rect">
            <a:avLst/>
          </a:prstGeom>
        </p:spPr>
        <p:txBody>
          <a:bodyPr/>
          <a:lstStyle/>
          <a:p>
            <a:pPr/>
            <a:r>
              <a:t>What can we do with the data?</a:t>
            </a:r>
          </a:p>
        </p:txBody>
      </p:sp>
      <p:sp>
        <p:nvSpPr>
          <p:cNvPr id="196"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Areas with pollution over 2 standard deviations"/>
          <p:cNvSpPr txBox="1"/>
          <p:nvPr>
            <p:ph type="title"/>
          </p:nvPr>
        </p:nvSpPr>
        <p:spPr>
          <a:prstGeom prst="rect">
            <a:avLst/>
          </a:prstGeom>
        </p:spPr>
        <p:txBody>
          <a:bodyPr/>
          <a:lstStyle>
            <a:lvl1pPr defTabSz="859536">
              <a:defRPr sz="1879"/>
            </a:lvl1pPr>
          </a:lstStyle>
          <a:p>
            <a:pPr/>
            <a:r>
              <a:t>Areas with pollution over 2 standard deviations</a:t>
            </a:r>
          </a:p>
        </p:txBody>
      </p:sp>
      <p:pic>
        <p:nvPicPr>
          <p:cNvPr id="201" name="pollute.gif" descr="pollute.gif"/>
          <p:cNvPicPr>
            <a:picLocks noChangeAspect="0"/>
          </p:cNvPicPr>
          <p:nvPr>
            <p:ph type="pic" idx="13"/>
          </p:nvPr>
        </p:nvPicPr>
        <p:blipFill>
          <a:blip r:embed="rId3">
            <a:extLst/>
          </a:blip>
          <a:stretch>
            <a:fillRect/>
          </a:stretch>
        </p:blipFill>
        <p:spPr>
          <a:xfrm>
            <a:off x="1792288" y="842517"/>
            <a:ext cx="5486401" cy="3655316"/>
          </a:xfrm>
          <a:prstGeom prst="rect">
            <a:avLst/>
          </a:prstGeom>
        </p:spPr>
      </p:pic>
      <p:sp>
        <p:nvSpPr>
          <p:cNvPr id="202"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elf-study hints"/>
          <p:cNvSpPr txBox="1"/>
          <p:nvPr>
            <p:ph type="title"/>
          </p:nvPr>
        </p:nvSpPr>
        <p:spPr>
          <a:prstGeom prst="rect">
            <a:avLst/>
          </a:prstGeom>
        </p:spPr>
        <p:txBody>
          <a:bodyPr/>
          <a:lstStyle/>
          <a:p>
            <a:pPr/>
            <a:r>
              <a:t>Self-study hints</a:t>
            </a:r>
          </a:p>
        </p:txBody>
      </p:sp>
      <p:sp>
        <p:nvSpPr>
          <p:cNvPr id="207"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Useful references"/>
          <p:cNvSpPr txBox="1"/>
          <p:nvPr>
            <p:ph type="title"/>
          </p:nvPr>
        </p:nvSpPr>
        <p:spPr>
          <a:prstGeom prst="rect">
            <a:avLst/>
          </a:prstGeom>
        </p:spPr>
        <p:txBody>
          <a:bodyPr/>
          <a:lstStyle/>
          <a:p>
            <a:pPr/>
            <a:r>
              <a:t>Useful references</a:t>
            </a:r>
          </a:p>
        </p:txBody>
      </p:sp>
      <p:sp>
        <p:nvSpPr>
          <p:cNvPr id="212" name="A freely available book dealing with spatial analysis in the R language: http://spatial-analyst.net/book/system/files/Hengl_2009_GEOSTATe2c1w.pdf…"/>
          <p:cNvSpPr txBox="1"/>
          <p:nvPr>
            <p:ph type="body" idx="1"/>
          </p:nvPr>
        </p:nvSpPr>
        <p:spPr>
          <a:prstGeom prst="rect">
            <a:avLst/>
          </a:prstGeom>
        </p:spPr>
        <p:txBody>
          <a:bodyPr/>
          <a:lstStyle/>
          <a:p>
            <a:pPr/>
            <a:r>
              <a:t>A freely available book dealing with spatial analysis in the R language:</a:t>
            </a:r>
            <a:br/>
            <a:r>
              <a:rPr u="sng">
                <a:solidFill>
                  <a:srgbClr val="0000FF"/>
                </a:solidFill>
                <a:uFill>
                  <a:solidFill>
                    <a:srgbClr val="0000FF"/>
                  </a:solidFill>
                </a:uFill>
                <a:hlinkClick r:id="rId2" invalidUrl="" action="" tgtFrame="" tooltip="" history="1" highlightClick="0" endSnd="0"/>
              </a:rPr>
              <a:t>http://spatial-analyst.net/book/system/files/Hengl_2009_GEOSTATe2c1w.pdf</a:t>
            </a:r>
          </a:p>
          <a:p>
            <a:pPr/>
            <a:r>
              <a:t>A website for help in spatial analysis:</a:t>
            </a:r>
            <a:br/>
            <a:r>
              <a:rPr u="sng">
                <a:solidFill>
                  <a:srgbClr val="0000FF"/>
                </a:solidFill>
                <a:uFill>
                  <a:solidFill>
                    <a:srgbClr val="0000FF"/>
                  </a:solidFill>
                </a:uFill>
                <a:hlinkClick r:id="rId3" invalidUrl="" action="" tgtFrame="" tooltip="" history="1" highlightClick="0" endSnd="0"/>
              </a:rPr>
              <a:t>https://www.spatialanalysisonline.com/HTML/index.html?spatial_sampling2.htm</a:t>
            </a:r>
            <a:b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ummary of the lecture"/>
          <p:cNvSpPr txBox="1"/>
          <p:nvPr>
            <p:ph type="title"/>
          </p:nvPr>
        </p:nvSpPr>
        <p:spPr>
          <a:prstGeom prst="rect">
            <a:avLst/>
          </a:prstGeom>
        </p:spPr>
        <p:txBody>
          <a:bodyPr/>
          <a:lstStyle/>
          <a:p>
            <a:pPr/>
            <a:r>
              <a:t>Summary of the lecture</a:t>
            </a:r>
          </a:p>
        </p:txBody>
      </p:sp>
      <p:sp>
        <p:nvSpPr>
          <p:cNvPr id="215" name="We have learned about using the Pandas library and other Python libraries for analyzing a large spatio-temporal sensory dataset.…"/>
          <p:cNvSpPr txBox="1"/>
          <p:nvPr>
            <p:ph type="body" idx="1"/>
          </p:nvPr>
        </p:nvSpPr>
        <p:spPr>
          <a:xfrm>
            <a:off x="457200" y="1600200"/>
            <a:ext cx="8229600" cy="4827758"/>
          </a:xfrm>
          <a:prstGeom prst="rect">
            <a:avLst/>
          </a:prstGeom>
        </p:spPr>
        <p:txBody>
          <a:bodyPr/>
          <a:lstStyle/>
          <a:p>
            <a:pPr marL="0" indent="0" defTabSz="886968">
              <a:buSzTx/>
              <a:buFontTx/>
              <a:buNone/>
              <a:defRPr sz="3104"/>
            </a:pPr>
            <a:r>
              <a:t>We have learned about using the Pandas library and other Python libraries for analyzing a large spatio-temporal sensory dataset.</a:t>
            </a:r>
          </a:p>
          <a:p>
            <a:pPr marL="0" indent="0" defTabSz="886968">
              <a:buSzTx/>
              <a:buFontTx/>
              <a:buNone/>
              <a:defRPr sz="3104"/>
            </a:pPr>
            <a:r>
              <a:t>In this specific case, dynamic visualization seems to let us develop a general understanding of the process behind the data. We have to be careful, however, not to imagine that this will always be the case.</a:t>
            </a:r>
          </a:p>
          <a:p>
            <a:pPr marL="0" indent="0" defTabSz="886968">
              <a:buSzTx/>
              <a:buFontTx/>
              <a:buNone/>
              <a:defRPr sz="3104"/>
            </a:pPr>
            <a:r>
              <a:t>This case study requires active experimenting.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Sensory data often has both spatial and temporal distribution, and it could be important to be able to process both together.…"/>
          <p:cNvSpPr txBox="1"/>
          <p:nvPr>
            <p:ph type="body" idx="1"/>
          </p:nvPr>
        </p:nvSpPr>
        <p:spPr>
          <a:xfrm>
            <a:off x="457200" y="1600200"/>
            <a:ext cx="8229600" cy="4796452"/>
          </a:xfrm>
          <a:prstGeom prst="rect">
            <a:avLst/>
          </a:prstGeom>
        </p:spPr>
        <p:txBody>
          <a:bodyPr/>
          <a:lstStyle/>
          <a:p>
            <a:pPr marL="0" indent="0" defTabSz="868680">
              <a:buSzTx/>
              <a:buFontTx/>
              <a:buNone/>
              <a:defRPr sz="3040"/>
            </a:pPr>
            <a:r>
              <a:t>Sensory data often has both spatial and temporal distribution, and it could be important to be able to process both together.</a:t>
            </a:r>
          </a:p>
          <a:p>
            <a:pPr marL="0" indent="0" defTabSz="868680">
              <a:buSzTx/>
              <a:buFontTx/>
              <a:buNone/>
              <a:defRPr sz="3040"/>
            </a:pPr>
            <a:r>
              <a:t>In this case study, we consider a dataset collected by the EPA over decades and over the whole US, for carbon monoxide (CO) pollution.</a:t>
            </a:r>
          </a:p>
          <a:p>
            <a:pPr marL="0" indent="0" defTabSz="868680">
              <a:buSzTx/>
              <a:buFontTx/>
              <a:buNone/>
              <a:defRPr sz="3040"/>
            </a:pPr>
            <a:r>
              <a:t>We will use Python libraries to access, analyze, and visualize the data, and draw some conclusions about its characteristics.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sz="3104"/>
            </a:pPr>
            <a:r>
              <a:t>Elements and practice of statistics</a:t>
            </a:r>
          </a:p>
          <a:p>
            <a:pPr marL="332613" indent="-332613" defTabSz="886968">
              <a:defRPr sz="3104"/>
            </a:pPr>
            <a:r>
              <a:t>AI methods for data science</a:t>
            </a:r>
          </a:p>
          <a:p>
            <a:pPr marL="332613" indent="-332613" defTabSz="886968">
              <a:defRPr sz="3104"/>
            </a:pPr>
            <a:r>
              <a:t>Getting further with AI: internal workings</a:t>
            </a:r>
          </a:p>
          <a:p>
            <a:pPr marL="332613" indent="-332613" defTabSz="886968">
              <a:defRPr sz="3104"/>
            </a:pPr>
            <a:r>
              <a:t>Practical usage of AI for Big Data from IoT</a:t>
            </a:r>
          </a:p>
          <a:p>
            <a:pPr marL="332613" indent="-332613" defTabSz="886968">
              <a:defRPr b="1" sz="3104"/>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Lecture 12: Big Data from Sensors"/>
          <p:cNvSpPr txBox="1"/>
          <p:nvPr>
            <p:ph type="title"/>
          </p:nvPr>
        </p:nvSpPr>
        <p:spPr>
          <a:prstGeom prst="rect">
            <a:avLst/>
          </a:prstGeom>
        </p:spPr>
        <p:txBody>
          <a:bodyPr/>
          <a:lstStyle>
            <a:lvl1pPr defTabSz="859536">
              <a:defRPr sz="4136"/>
            </a:lvl1pPr>
          </a:lstStyle>
          <a:p>
            <a:pPr/>
            <a:r>
              <a:t>Lecture 12: Big Data from Sensors</a:t>
            </a:r>
          </a:p>
        </p:txBody>
      </p:sp>
      <p:sp>
        <p:nvSpPr>
          <p:cNvPr id="136"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CO survey by nationwide sensor array"/>
          <p:cNvSpPr txBox="1"/>
          <p:nvPr>
            <p:ph type="title"/>
          </p:nvPr>
        </p:nvSpPr>
        <p:spPr>
          <a:prstGeom prst="rect">
            <a:avLst/>
          </a:prstGeom>
        </p:spPr>
        <p:txBody>
          <a:bodyPr/>
          <a:lstStyle/>
          <a:p>
            <a:pPr/>
            <a:r>
              <a:t>CO survey by nationwide sensor array</a:t>
            </a:r>
          </a:p>
        </p:txBody>
      </p:sp>
      <p:pic>
        <p:nvPicPr>
          <p:cNvPr id="139" name="Picture Placeholder 2" descr="Picture Placeholder 2"/>
          <p:cNvPicPr>
            <a:picLocks noChangeAspect="1"/>
          </p:cNvPicPr>
          <p:nvPr>
            <p:ph type="pic" idx="13"/>
          </p:nvPr>
        </p:nvPicPr>
        <p:blipFill>
          <a:blip r:embed="rId3">
            <a:extLst/>
          </a:blip>
          <a:srcRect l="591" t="0" r="0" b="0"/>
          <a:stretch>
            <a:fillRect/>
          </a:stretch>
        </p:blipFill>
        <p:spPr>
          <a:xfrm>
            <a:off x="1465014" y="1162496"/>
            <a:ext cx="6177709" cy="3565079"/>
          </a:xfrm>
          <a:prstGeom prst="rect">
            <a:avLst/>
          </a:prstGeom>
        </p:spPr>
      </p:pic>
      <p:sp>
        <p:nvSpPr>
          <p:cNvPr id="140"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41" name="https://www.epa.gov/co-pollution/basic-information-about-carbon-monoxide-co-outdoor-air-pollution#Reduce"/>
          <p:cNvSpPr txBox="1"/>
          <p:nvPr/>
        </p:nvSpPr>
        <p:spPr>
          <a:xfrm>
            <a:off x="785751" y="6278879"/>
            <a:ext cx="7987263" cy="276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EPA CO data on Kaggle"/>
          <p:cNvSpPr txBox="1"/>
          <p:nvPr>
            <p:ph type="title"/>
          </p:nvPr>
        </p:nvSpPr>
        <p:spPr>
          <a:prstGeom prst="rect">
            <a:avLst/>
          </a:prstGeom>
        </p:spPr>
        <p:txBody>
          <a:bodyPr/>
          <a:lstStyle/>
          <a:p>
            <a:pPr/>
            <a:r>
              <a:t>EPA CO data on Kaggle</a:t>
            </a:r>
          </a:p>
        </p:txBody>
      </p:sp>
      <p:sp>
        <p:nvSpPr>
          <p:cNvPr id="146"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47"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Visualization on the EPA web pages"/>
          <p:cNvSpPr txBox="1"/>
          <p:nvPr>
            <p:ph type="title"/>
          </p:nvPr>
        </p:nvSpPr>
        <p:spPr>
          <a:prstGeom prst="rect">
            <a:avLst/>
          </a:prstGeom>
        </p:spPr>
        <p:txBody>
          <a:bodyPr/>
          <a:lstStyle/>
          <a:p>
            <a:pPr/>
            <a:r>
              <a:t>Visualization on the EPA web pages</a:t>
            </a:r>
          </a:p>
        </p:txBody>
      </p:sp>
      <p:pic>
        <p:nvPicPr>
          <p:cNvPr id="152" name="Picture Placeholder 2" descr="Picture Placeholder 2"/>
          <p:cNvPicPr>
            <a:picLocks noChangeAspect="1"/>
          </p:cNvPicPr>
          <p:nvPr>
            <p:ph type="pic" idx="13"/>
          </p:nvPr>
        </p:nvPicPr>
        <p:blipFill>
          <a:blip r:embed="rId3">
            <a:extLst/>
          </a:blip>
          <a:srcRect l="0" t="227" r="0" b="227"/>
          <a:stretch>
            <a:fillRect/>
          </a:stretch>
        </p:blipFill>
        <p:spPr>
          <a:prstGeom prst="rect">
            <a:avLst/>
          </a:prstGeom>
        </p:spPr>
      </p:pic>
      <p:sp>
        <p:nvSpPr>
          <p:cNvPr id="153" name="https://www.kaggle.com/epa/carbon-monoxide/data"/>
          <p:cNvSpPr txBox="1"/>
          <p:nvPr>
            <p:ph type="body" sz="quarter" idx="1"/>
          </p:nvPr>
        </p:nvSpPr>
        <p:spPr>
          <a:prstGeom prst="rect">
            <a:avLst/>
          </a:prstGeom>
        </p:spPr>
        <p:txBody>
          <a:bodyPr/>
          <a:lstStyle/>
          <a:p>
            <a:pPr/>
            <a:r>
              <a:t>https://www.kaggle.com/epa/carbon-monoxide/data</a:t>
            </a:r>
          </a:p>
        </p:txBody>
      </p:sp>
      <p:sp>
        <p:nvSpPr>
          <p:cNvPr id="154" name="https://www.epa.gov/outdoor-air-quality-data/air-data-concentration-map"/>
          <p:cNvSpPr txBox="1"/>
          <p:nvPr/>
        </p:nvSpPr>
        <p:spPr>
          <a:xfrm>
            <a:off x="892219" y="5749219"/>
            <a:ext cx="5767002" cy="28882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https://www.epa.gov/outdoor-air-quality-data/air-data-concentration-map</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Data fields"/>
          <p:cNvSpPr txBox="1"/>
          <p:nvPr>
            <p:ph type="title"/>
          </p:nvPr>
        </p:nvSpPr>
        <p:spPr>
          <a:prstGeom prst="rect">
            <a:avLst/>
          </a:prstGeom>
        </p:spPr>
        <p:txBody>
          <a:bodyPr/>
          <a:lstStyle/>
          <a:p>
            <a:pPr/>
            <a:r>
              <a:t>Data fields</a:t>
            </a:r>
          </a:p>
        </p:txBody>
      </p:sp>
      <p:sp>
        <p:nvSpPr>
          <p:cNvPr id="159"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60"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